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56" r:id="rId3"/>
    <p:sldId id="264" r:id="rId4"/>
    <p:sldId id="259" r:id="rId5"/>
    <p:sldId id="257" r:id="rId6"/>
    <p:sldId id="258" r:id="rId7"/>
    <p:sldId id="263" r:id="rId8"/>
    <p:sldId id="262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69F24-4318-44FC-A82C-ECCE7485D6FB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489F9-A7CD-4F6F-995F-093F44368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268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E57B2-73AC-4D04-BC1D-EF6374F209D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168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000099"/>
                </a:solidFill>
              </a:rPr>
              <a:t>E-Content</a:t>
            </a:r>
            <a:endParaRPr lang="en-GB" sz="3200" b="1" dirty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410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2600" b="1" dirty="0" smtClean="0">
              <a:solidFill>
                <a:srgbClr val="077B23"/>
              </a:solidFill>
            </a:endParaRPr>
          </a:p>
          <a:p>
            <a:pPr marL="0" indent="0" algn="ctr">
              <a:buNone/>
            </a:pPr>
            <a:endParaRPr lang="en-GB" sz="2600" b="1" dirty="0">
              <a:solidFill>
                <a:srgbClr val="077B23"/>
              </a:solidFill>
            </a:endParaRPr>
          </a:p>
          <a:p>
            <a:pPr marL="0" indent="0" algn="ctr">
              <a:buNone/>
            </a:pPr>
            <a:endParaRPr lang="en-GB" sz="2600" b="1" dirty="0" smtClean="0">
              <a:solidFill>
                <a:srgbClr val="077B23"/>
              </a:solidFill>
            </a:endParaRPr>
          </a:p>
          <a:p>
            <a:pPr marL="0" indent="0" algn="ctr">
              <a:buNone/>
            </a:pPr>
            <a:r>
              <a:rPr lang="en-GB" sz="2200" b="1" dirty="0" smtClean="0">
                <a:solidFill>
                  <a:srgbClr val="000099"/>
                </a:solidFill>
              </a:rPr>
              <a:t>COURSE: BIOCHEMISTRY(18PBT1107)</a:t>
            </a:r>
          </a:p>
          <a:p>
            <a:pPr marL="0" indent="0" algn="ctr">
              <a:buNone/>
            </a:pPr>
            <a:r>
              <a:rPr lang="en-GB" sz="2200" b="1" dirty="0" smtClean="0">
                <a:solidFill>
                  <a:srgbClr val="C00000"/>
                </a:solidFill>
              </a:rPr>
              <a:t>UNIT: III</a:t>
            </a:r>
          </a:p>
          <a:p>
            <a:pPr marL="0" indent="0" algn="ctr">
              <a:buNone/>
            </a:pPr>
            <a:endParaRPr lang="en-GB" sz="1400" b="1" dirty="0" smtClean="0">
              <a:solidFill>
                <a:srgbClr val="000099"/>
              </a:solidFill>
            </a:endParaRPr>
          </a:p>
          <a:p>
            <a:pPr marL="0" indent="0" algn="ctr">
              <a:buNone/>
            </a:pPr>
            <a:r>
              <a:rPr lang="en-GB" sz="2200" b="1" dirty="0" smtClean="0">
                <a:solidFill>
                  <a:srgbClr val="077B23"/>
                </a:solidFill>
              </a:rPr>
              <a:t>TOPIC 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en-GB" sz="2200" b="1" dirty="0" smtClean="0">
                <a:solidFill>
                  <a:srgbClr val="C00000"/>
                </a:solidFill>
              </a:rPr>
              <a:t>AMINO ACID </a:t>
            </a:r>
            <a:r>
              <a:rPr lang="en-GB" sz="2200" b="1" dirty="0" smtClean="0">
                <a:solidFill>
                  <a:srgbClr val="C00000"/>
                </a:solidFill>
              </a:rPr>
              <a:t>CLASSIFICATION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233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40000"/>
              </a:lnSpc>
              <a:spcAft>
                <a:spcPts val="600"/>
              </a:spcAft>
            </a:pPr>
            <a:r>
              <a:rPr lang="en-IN" b="1" dirty="0"/>
              <a:t>In aqueous solution, alpha amino acids exist in equilibrium between a cationic form, an anionic form and dipolar ion.</a:t>
            </a:r>
          </a:p>
          <a:p>
            <a:pPr algn="just">
              <a:lnSpc>
                <a:spcPct val="140000"/>
              </a:lnSpc>
              <a:spcAft>
                <a:spcPts val="600"/>
              </a:spcAft>
            </a:pPr>
            <a:r>
              <a:rPr lang="en-IN" b="1" dirty="0"/>
              <a:t>The Isoelectric point is the pH point at which the concentration of </a:t>
            </a:r>
            <a:r>
              <a:rPr lang="en-IN" b="1" dirty="0" err="1"/>
              <a:t>zwitter</a:t>
            </a:r>
            <a:r>
              <a:rPr lang="en-IN" b="1" dirty="0"/>
              <a:t> ions is the highest ad the concentration of cationic and anionic form is equal. This point is definite for every α-amino acid.</a:t>
            </a:r>
          </a:p>
          <a:p>
            <a:pPr algn="just">
              <a:lnSpc>
                <a:spcPct val="140000"/>
              </a:lnSpc>
              <a:spcAft>
                <a:spcPts val="600"/>
              </a:spcAft>
            </a:pPr>
            <a:r>
              <a:rPr lang="en-IN" b="1" dirty="0"/>
              <a:t>They are generally water soluble and also have high melting points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8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;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62600"/>
            <a:ext cx="6400800" cy="685800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Amino Acids</a:t>
            </a:r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8574"/>
            <a:ext cx="5238750" cy="522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300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7620000" cy="6470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54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0070C0"/>
                </a:solidFill>
              </a:rPr>
              <a:t>Introduction</a:t>
            </a:r>
            <a:endParaRPr lang="en-GB" sz="3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9753"/>
            <a:ext cx="8229600" cy="570204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IN" sz="2200" b="1" dirty="0"/>
              <a:t>Amino acids are a crucial, yet basic unit of </a:t>
            </a:r>
            <a:r>
              <a:rPr lang="en-IN" sz="2200" b="1" dirty="0" smtClean="0"/>
              <a:t>protein</a:t>
            </a:r>
          </a:p>
          <a:p>
            <a:pPr algn="just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IN" sz="2200" b="1" dirty="0"/>
              <a:t>Amino acids all have the basic </a:t>
            </a:r>
            <a:r>
              <a:rPr lang="en-IN" sz="2200" b="1" dirty="0" smtClean="0"/>
              <a:t>backbone and </a:t>
            </a:r>
            <a:r>
              <a:rPr lang="en-IN" sz="2200" b="1" dirty="0"/>
              <a:t>they contain an amino group and a carboxylic group</a:t>
            </a:r>
            <a:r>
              <a:rPr lang="en-IN" sz="2200" b="1" dirty="0" smtClean="0"/>
              <a:t>.</a:t>
            </a:r>
          </a:p>
          <a:p>
            <a:pPr algn="just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IN" sz="2200" b="1" dirty="0" smtClean="0"/>
              <a:t>They </a:t>
            </a:r>
            <a:r>
              <a:rPr lang="en-IN" sz="2200" b="1" dirty="0"/>
              <a:t>all consist of a carbon atom (C) attached to a carboxyl group (-COOH), an amino group, (-NH</a:t>
            </a:r>
            <a:r>
              <a:rPr lang="en-IN" sz="2200" b="1" baseline="-25000" dirty="0"/>
              <a:t>2</a:t>
            </a:r>
            <a:r>
              <a:rPr lang="en-IN" sz="2200" b="1" dirty="0"/>
              <a:t>), a Hydrogen, and another group of atoms (R). </a:t>
            </a:r>
            <a:endParaRPr lang="en-IN" sz="2200" b="1" dirty="0" smtClean="0"/>
          </a:p>
          <a:p>
            <a:pPr algn="just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IN" sz="2200" b="1" dirty="0" smtClean="0"/>
              <a:t>The </a:t>
            </a:r>
            <a:r>
              <a:rPr lang="en-IN" sz="2200" b="1" dirty="0"/>
              <a:t>R group gives the amino acid its unique characteristics, and allows it to react with other amino acids in unique </a:t>
            </a:r>
            <a:r>
              <a:rPr lang="en-IN" sz="2200" b="1" dirty="0" smtClean="0"/>
              <a:t>ways</a:t>
            </a:r>
          </a:p>
          <a:p>
            <a:pPr algn="just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IN" sz="2200" b="1" dirty="0" smtClean="0"/>
              <a:t>Every protein sequences starts with amino </a:t>
            </a:r>
            <a:r>
              <a:rPr lang="en-IN" sz="2200" b="1" dirty="0"/>
              <a:t>acid </a:t>
            </a:r>
            <a:r>
              <a:rPr lang="en-IN" sz="2200" b="1" dirty="0" smtClean="0"/>
              <a:t>Methionine </a:t>
            </a:r>
            <a:r>
              <a:rPr lang="en-IN" sz="2200" b="1" dirty="0"/>
              <a:t>(</a:t>
            </a:r>
            <a:r>
              <a:rPr lang="en-IN" sz="2200" b="1" dirty="0" smtClean="0"/>
              <a:t>Met)</a:t>
            </a:r>
          </a:p>
        </p:txBody>
      </p:sp>
    </p:spTree>
    <p:extLst>
      <p:ext uri="{BB962C8B-B14F-4D97-AF65-F5344CB8AC3E}">
        <p14:creationId xmlns:p14="http://schemas.microsoft.com/office/powerpoint/2010/main" val="205832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Backbone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8" name="Picture 4" descr="Image result for amino acid stru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96" y="1300251"/>
            <a:ext cx="7525858" cy="4876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24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Image result for amino acid stru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254" y="83466"/>
            <a:ext cx="6451937" cy="6774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174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Classification of Amino </a:t>
            </a:r>
            <a:r>
              <a:rPr lang="en-GB" sz="3200" b="1" dirty="0" smtClean="0">
                <a:solidFill>
                  <a:srgbClr val="0070C0"/>
                </a:solidFill>
              </a:rPr>
              <a:t>Acids</a:t>
            </a:r>
            <a:endParaRPr lang="en-GB" sz="3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IN" sz="2200" b="1" dirty="0"/>
              <a:t>T</a:t>
            </a:r>
            <a:r>
              <a:rPr lang="en-IN" sz="2200" b="1" dirty="0" smtClean="0"/>
              <a:t>here </a:t>
            </a:r>
            <a:r>
              <a:rPr lang="en-IN" sz="2200" b="1" dirty="0"/>
              <a:t>are many ways to classify amino acids, these molecules can be assorted into 6 main groups, on the basis of their structure and general chemical characteristics of their R </a:t>
            </a:r>
            <a:r>
              <a:rPr lang="en-IN" sz="2200" b="1" dirty="0" smtClean="0"/>
              <a:t>groups</a:t>
            </a:r>
          </a:p>
          <a:p>
            <a:pPr algn="just"/>
            <a:endParaRPr lang="en-GB" sz="2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888214"/>
              </p:ext>
            </p:extLst>
          </p:nvPr>
        </p:nvGraphicFramePr>
        <p:xfrm>
          <a:off x="457200" y="2743200"/>
          <a:ext cx="8229600" cy="3959352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b="1">
                          <a:effectLst/>
                        </a:rPr>
                        <a:t>Classes of Amino Acids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b="1" dirty="0">
                          <a:effectLst/>
                        </a:rPr>
                        <a:t>Name of the Amino Acid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b="1">
                          <a:effectLst/>
                        </a:rPr>
                        <a:t>Aliphatic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b="1" dirty="0">
                          <a:effectLst/>
                        </a:rPr>
                        <a:t>Glycine, Alanine, </a:t>
                      </a:r>
                      <a:r>
                        <a:rPr lang="en-GB" b="1" dirty="0" err="1">
                          <a:effectLst/>
                        </a:rPr>
                        <a:t>Valine</a:t>
                      </a:r>
                      <a:r>
                        <a:rPr lang="en-GB" b="1" dirty="0">
                          <a:effectLst/>
                        </a:rPr>
                        <a:t>, </a:t>
                      </a:r>
                      <a:r>
                        <a:rPr lang="en-GB" b="1" dirty="0" err="1">
                          <a:effectLst/>
                        </a:rPr>
                        <a:t>Leucine</a:t>
                      </a:r>
                      <a:r>
                        <a:rPr lang="en-GB" b="1" dirty="0">
                          <a:effectLst/>
                        </a:rPr>
                        <a:t>, Isoleucine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b="1">
                          <a:effectLst/>
                        </a:rPr>
                        <a:t>Hydroxyl or</a:t>
                      </a:r>
                      <a:br>
                        <a:rPr lang="en-GB" b="1">
                          <a:effectLst/>
                        </a:rPr>
                      </a:br>
                      <a:r>
                        <a:rPr lang="en-GB" b="1">
                          <a:effectLst/>
                        </a:rPr>
                        <a:t>Sulfur-containing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b="1" dirty="0">
                          <a:effectLst/>
                        </a:rPr>
                        <a:t>Serine, Cysteine, Threonine, Methionine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b="1">
                          <a:effectLst/>
                        </a:rPr>
                        <a:t>Cyclic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b="1" dirty="0" err="1">
                          <a:effectLst/>
                        </a:rPr>
                        <a:t>Proline</a:t>
                      </a:r>
                      <a:endParaRPr lang="en-GB" b="1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b="1">
                          <a:effectLst/>
                        </a:rPr>
                        <a:t>Aromatic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b="1" dirty="0">
                          <a:effectLst/>
                        </a:rPr>
                        <a:t>Phenylalanine, Tyrosine, Tryptophan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b="1">
                          <a:effectLst/>
                        </a:rPr>
                        <a:t>Basic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b="1" dirty="0" err="1">
                          <a:effectLst/>
                        </a:rPr>
                        <a:t>Histidine</a:t>
                      </a:r>
                      <a:r>
                        <a:rPr lang="en-GB" b="1" dirty="0">
                          <a:effectLst/>
                        </a:rPr>
                        <a:t>, Lysine, Arginine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b="1">
                          <a:effectLst/>
                        </a:rPr>
                        <a:t>Acidic and</a:t>
                      </a:r>
                      <a:br>
                        <a:rPr lang="en-GB" b="1">
                          <a:effectLst/>
                        </a:rPr>
                      </a:br>
                      <a:r>
                        <a:rPr lang="en-GB" b="1">
                          <a:effectLst/>
                        </a:rPr>
                        <a:t>their amide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b="1" dirty="0">
                          <a:effectLst/>
                        </a:rPr>
                        <a:t>Aspartate, Glutamate, Asparagine, Glutamine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2171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1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88" y="2015393"/>
            <a:ext cx="8586312" cy="3699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812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Properties of Amino </a:t>
            </a:r>
            <a:r>
              <a:rPr lang="en-GB" sz="3200" b="1" dirty="0" smtClean="0">
                <a:solidFill>
                  <a:srgbClr val="0070C0"/>
                </a:solidFill>
              </a:rPr>
              <a:t>Acids</a:t>
            </a:r>
            <a:endParaRPr lang="en-GB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5553"/>
            <a:ext cx="8229600" cy="4254247"/>
          </a:xfrm>
        </p:spPr>
        <p:txBody>
          <a:bodyPr>
            <a:normAutofit/>
          </a:bodyPr>
          <a:lstStyle/>
          <a:p>
            <a:pPr algn="just">
              <a:lnSpc>
                <a:spcPct val="140000"/>
              </a:lnSpc>
              <a:spcAft>
                <a:spcPts val="600"/>
              </a:spcAft>
            </a:pPr>
            <a:r>
              <a:rPr lang="en-IN" sz="2400" b="1" dirty="0"/>
              <a:t>Each amino acid has both an acidic and basic group </a:t>
            </a:r>
            <a:r>
              <a:rPr lang="en-IN" sz="2400" b="1" dirty="0" smtClean="0"/>
              <a:t>from </a:t>
            </a:r>
            <a:r>
              <a:rPr lang="en-IN" sz="2400" b="1" dirty="0"/>
              <a:t>its </a:t>
            </a:r>
            <a:r>
              <a:rPr lang="en-IN" sz="2400" b="1" dirty="0" smtClean="0"/>
              <a:t>backbone structure</a:t>
            </a:r>
            <a:r>
              <a:rPr lang="en-IN" sz="2400" b="1" dirty="0"/>
              <a:t>. This is the reason they behave like salts.</a:t>
            </a:r>
          </a:p>
          <a:p>
            <a:pPr algn="just">
              <a:lnSpc>
                <a:spcPct val="140000"/>
              </a:lnSpc>
              <a:spcAft>
                <a:spcPts val="600"/>
              </a:spcAft>
            </a:pPr>
            <a:r>
              <a:rPr lang="en-IN" sz="2400" b="1" dirty="0"/>
              <a:t>Any amino acid in the dry state is in crystalline form. They exist as a dipolar ion. The COOH group exists as an </a:t>
            </a:r>
            <a:r>
              <a:rPr lang="en-IN" sz="2400" b="1" dirty="0" smtClean="0"/>
              <a:t>anion and </a:t>
            </a:r>
            <a:r>
              <a:rPr lang="en-IN" sz="2400" b="1" dirty="0"/>
              <a:t>the NH2 group exists as a </a:t>
            </a:r>
            <a:r>
              <a:rPr lang="en-IN" sz="2400" b="1" dirty="0" err="1"/>
              <a:t>cation</a:t>
            </a:r>
            <a:r>
              <a:rPr lang="en-IN" sz="2400" b="1" dirty="0"/>
              <a:t>. This dipolar ion has a special name </a:t>
            </a:r>
            <a:r>
              <a:rPr lang="en-IN" sz="2400" b="1" i="1" dirty="0"/>
              <a:t>“</a:t>
            </a:r>
            <a:r>
              <a:rPr lang="en-IN" sz="2400" b="1" i="1" dirty="0" err="1"/>
              <a:t>Zwitter</a:t>
            </a:r>
            <a:r>
              <a:rPr lang="en-IN" sz="2400" b="1" i="1" dirty="0"/>
              <a:t> ions’. </a:t>
            </a:r>
            <a:endParaRPr lang="en-IN" sz="2400" b="1" dirty="0"/>
          </a:p>
          <a:p>
            <a:pPr marL="0" indent="0" algn="just">
              <a:lnSpc>
                <a:spcPct val="140000"/>
              </a:lnSpc>
              <a:spcAft>
                <a:spcPts val="600"/>
              </a:spcAft>
              <a:buNone/>
            </a:pPr>
            <a:endParaRPr lang="en-IN" sz="2400" b="1" dirty="0"/>
          </a:p>
          <a:p>
            <a:pPr algn="just">
              <a:lnSpc>
                <a:spcPct val="140000"/>
              </a:lnSpc>
              <a:spcAft>
                <a:spcPts val="600"/>
              </a:spcAft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1168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332</Words>
  <Application>Microsoft Office PowerPoint</Application>
  <PresentationFormat>On-screen Show (4:3)</PresentationFormat>
  <Paragraphs>43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E-Content</vt:lpstr>
      <vt:lpstr>;</vt:lpstr>
      <vt:lpstr>PowerPoint Presentation</vt:lpstr>
      <vt:lpstr>Introduction</vt:lpstr>
      <vt:lpstr>Backbone</vt:lpstr>
      <vt:lpstr>PowerPoint Presentation</vt:lpstr>
      <vt:lpstr>Classification of Amino Acids</vt:lpstr>
      <vt:lpstr>PowerPoint Presentation</vt:lpstr>
      <vt:lpstr>Properties of Amino Acids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Amino Acids</dc:title>
  <dc:creator>Kamaraj Kennedy</dc:creator>
  <cp:lastModifiedBy>HP</cp:lastModifiedBy>
  <cp:revision>10</cp:revision>
  <dcterms:created xsi:type="dcterms:W3CDTF">2006-08-16T00:00:00Z</dcterms:created>
  <dcterms:modified xsi:type="dcterms:W3CDTF">2021-04-22T04:45:52Z</dcterms:modified>
</cp:coreProperties>
</file>